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200E"/>
    <a:srgbClr val="40210F"/>
    <a:srgbClr val="412210"/>
    <a:srgbClr val="F8BF84"/>
    <a:srgbClr val="CDDF72"/>
    <a:srgbClr val="FDE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107" d="100"/>
          <a:sy n="107" d="100"/>
        </p:scale>
        <p:origin x="1147" y="6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hasCustomPrompt="1"/>
          </p:nvPr>
        </p:nvSpPr>
        <p:spPr>
          <a:xfrm>
            <a:off x="1473994" y="1457325"/>
            <a:ext cx="4611687" cy="517525"/>
          </a:xfrm>
          <a:noFill/>
        </p:spPr>
        <p:txBody>
          <a:bodyPr anchor="ctr" anchorCtr="1">
            <a:normAutofit/>
          </a:bodyPr>
          <a:lstStyle>
            <a:lvl1pPr marL="0" marR="0" indent="0" algn="ctr"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キャッチコピーキャッチコピー</a:t>
            </a:r>
          </a:p>
        </p:txBody>
      </p:sp>
      <p:sp>
        <p:nvSpPr>
          <p:cNvPr id="12" name="テキスト プレースホルダー 10"/>
          <p:cNvSpPr>
            <a:spLocks noGrp="1"/>
          </p:cNvSpPr>
          <p:nvPr>
            <p:ph type="body" sz="quarter" idx="11" hasCustomPrompt="1"/>
          </p:nvPr>
        </p:nvSpPr>
        <p:spPr>
          <a:xfrm>
            <a:off x="1076393" y="2212698"/>
            <a:ext cx="5406886" cy="981076"/>
          </a:xfrm>
          <a:noFill/>
        </p:spPr>
        <p:txBody>
          <a:bodyPr anchor="ctr" anchorCtr="1">
            <a:no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48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イベントタイトル</a:t>
            </a:r>
          </a:p>
        </p:txBody>
      </p:sp>
      <p:sp>
        <p:nvSpPr>
          <p:cNvPr id="13" name="テキスト プレースホルダー 10"/>
          <p:cNvSpPr>
            <a:spLocks noGrp="1"/>
          </p:cNvSpPr>
          <p:nvPr>
            <p:ph type="body" sz="quarter" idx="12" hasCustomPrompt="1"/>
          </p:nvPr>
        </p:nvSpPr>
        <p:spPr>
          <a:xfrm>
            <a:off x="861826" y="3365638"/>
            <a:ext cx="2729514" cy="517525"/>
          </a:xfrm>
          <a:noFill/>
        </p:spPr>
        <p:txBody>
          <a:bodyPr tIns="90000" anchor="ctr" anchorCtr="1">
            <a:normAutofit/>
          </a:bodyPr>
          <a:lstStyle>
            <a:lvl1pPr marL="0" marR="0" indent="0" algn="ctr"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20xx.xx.xx(Mon)</a:t>
            </a:r>
            <a:endParaRPr kumimoji="1" lang="ja-JP" altLang="en-US" dirty="0"/>
          </a:p>
        </p:txBody>
      </p:sp>
      <p:sp>
        <p:nvSpPr>
          <p:cNvPr id="14" name="テキスト プレースホルダー 10"/>
          <p:cNvSpPr>
            <a:spLocks noGrp="1"/>
          </p:cNvSpPr>
          <p:nvPr>
            <p:ph type="body" sz="quarter" idx="13" hasCustomPrompt="1"/>
          </p:nvPr>
        </p:nvSpPr>
        <p:spPr>
          <a:xfrm>
            <a:off x="3923078" y="3365638"/>
            <a:ext cx="1230813" cy="517525"/>
          </a:xfrm>
          <a:noFill/>
        </p:spPr>
        <p:txBody>
          <a:bodyPr tIns="90000" anchor="ctr" anchorCtr="1">
            <a:normAutofit/>
          </a:bodyPr>
          <a:lstStyle>
            <a:lvl1pPr marL="0" marR="0" indent="0" algn="ctr"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baseline="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00:00</a:t>
            </a:r>
            <a:r>
              <a:rPr kumimoji="1" lang="ja-JP" altLang="en-US" dirty="0"/>
              <a:t>　</a:t>
            </a:r>
          </a:p>
        </p:txBody>
      </p:sp>
      <p:sp>
        <p:nvSpPr>
          <p:cNvPr id="22" name="テキスト プレースホルダー 21"/>
          <p:cNvSpPr>
            <a:spLocks noGrp="1"/>
          </p:cNvSpPr>
          <p:nvPr>
            <p:ph type="body" sz="quarter" idx="14" hasCustomPrompt="1"/>
          </p:nvPr>
        </p:nvSpPr>
        <p:spPr>
          <a:xfrm>
            <a:off x="628143" y="5564051"/>
            <a:ext cx="940595" cy="360362"/>
          </a:xfrm>
        </p:spPr>
        <p:txBody>
          <a:bodyPr tIns="90000" anchor="ctr">
            <a:noAutofit/>
          </a:bodyPr>
          <a:lstStyle>
            <a:lvl1pPr marL="0" indent="0" algn="ctr">
              <a:buNone/>
              <a:defRPr sz="1400">
                <a:solidFill>
                  <a:schemeClr val="bg1"/>
                </a:solidFill>
                <a:latin typeface="メイリオ" panose="020B0604030504040204" pitchFamily="50" charset="-128"/>
                <a:ea typeface="メイリオ" panose="020B0604030504040204" pitchFamily="50" charset="-128"/>
              </a:defRPr>
            </a:lvl1pPr>
          </a:lstStyle>
          <a:p>
            <a:pPr lvl="0"/>
            <a:r>
              <a:rPr kumimoji="1" lang="ja-JP" altLang="en-US" dirty="0"/>
              <a:t>開催内容</a:t>
            </a:r>
          </a:p>
        </p:txBody>
      </p:sp>
      <p:sp>
        <p:nvSpPr>
          <p:cNvPr id="24" name="テキスト プレースホルダー 21"/>
          <p:cNvSpPr>
            <a:spLocks noGrp="1"/>
          </p:cNvSpPr>
          <p:nvPr>
            <p:ph type="body" sz="quarter" idx="15" hasCustomPrompt="1"/>
          </p:nvPr>
        </p:nvSpPr>
        <p:spPr>
          <a:xfrm>
            <a:off x="628143" y="6968782"/>
            <a:ext cx="940595" cy="360362"/>
          </a:xfrm>
        </p:spPr>
        <p:txBody>
          <a:bodyPr tIns="90000" anchor="ctr">
            <a:noAutofit/>
          </a:bodyPr>
          <a:lstStyle>
            <a:lvl1pPr marL="0" indent="0" algn="ctr">
              <a:buNone/>
              <a:defRPr sz="1400">
                <a:solidFill>
                  <a:schemeClr val="bg1"/>
                </a:solidFill>
                <a:latin typeface="メイリオ" panose="020B0604030504040204" pitchFamily="50" charset="-128"/>
                <a:ea typeface="メイリオ" panose="020B0604030504040204" pitchFamily="50" charset="-128"/>
              </a:defRPr>
            </a:lvl1pPr>
          </a:lstStyle>
          <a:p>
            <a:pPr lvl="0"/>
            <a:r>
              <a:rPr kumimoji="1" lang="ja-JP" altLang="en-US" dirty="0"/>
              <a:t>会場</a:t>
            </a:r>
          </a:p>
        </p:txBody>
      </p:sp>
      <p:sp>
        <p:nvSpPr>
          <p:cNvPr id="27" name="テキスト プレースホルダー 10"/>
          <p:cNvSpPr>
            <a:spLocks noGrp="1"/>
          </p:cNvSpPr>
          <p:nvPr>
            <p:ph type="body" sz="quarter" idx="17" hasCustomPrompt="1"/>
          </p:nvPr>
        </p:nvSpPr>
        <p:spPr>
          <a:xfrm>
            <a:off x="1939561" y="5564051"/>
            <a:ext cx="5057585" cy="1168054"/>
          </a:xfrm>
          <a:noFill/>
        </p:spPr>
        <p:txBody>
          <a:bodyPr tIns="90000" anchor="t">
            <a:normAutofit/>
          </a:bodyPr>
          <a:lstStyle>
            <a:lvl1pPr marL="0" marR="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sz="14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開催内容やプログラムなどイベントの詳細を自由に入力してください</a:t>
            </a:r>
          </a:p>
        </p:txBody>
      </p:sp>
      <p:sp>
        <p:nvSpPr>
          <p:cNvPr id="30" name="テキスト プレースホルダー 10"/>
          <p:cNvSpPr>
            <a:spLocks noGrp="1"/>
          </p:cNvSpPr>
          <p:nvPr>
            <p:ph type="body" sz="quarter" idx="18" hasCustomPrompt="1"/>
          </p:nvPr>
        </p:nvSpPr>
        <p:spPr>
          <a:xfrm>
            <a:off x="1939561" y="6942277"/>
            <a:ext cx="5057585" cy="876507"/>
          </a:xfrm>
          <a:noFill/>
        </p:spPr>
        <p:txBody>
          <a:bodyPr tIns="90000" anchor="t">
            <a:normAutofit/>
          </a:bodyPr>
          <a:lstStyle>
            <a:lvl1pPr marL="0" marR="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sz="14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〇〇〇〇〇〇〇</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URL :http//xxxxxxxxxxxxxxxxxxxxx.jp</a:t>
            </a:r>
            <a:endParaRPr kumimoji="1" lang="ja-JP" altLang="en-US" dirty="0"/>
          </a:p>
        </p:txBody>
      </p:sp>
      <p:sp>
        <p:nvSpPr>
          <p:cNvPr id="31" name="テキスト プレースホルダー 10"/>
          <p:cNvSpPr>
            <a:spLocks noGrp="1"/>
          </p:cNvSpPr>
          <p:nvPr>
            <p:ph type="body" sz="quarter" idx="19" hasCustomPrompt="1"/>
          </p:nvPr>
        </p:nvSpPr>
        <p:spPr>
          <a:xfrm>
            <a:off x="1939561" y="8042210"/>
            <a:ext cx="5057585" cy="889755"/>
          </a:xfrm>
          <a:noFill/>
        </p:spPr>
        <p:txBody>
          <a:bodyPr tIns="90000" anchor="t">
            <a:normAutofit/>
          </a:bodyPr>
          <a:lstStyle>
            <a:lvl1pPr marL="0" marR="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sz="14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zh-TW" dirty="0" err="1"/>
              <a:t>xxxx</a:t>
            </a:r>
            <a:r>
              <a:rPr kumimoji="1" lang="zh-TW" altLang="en-US" dirty="0"/>
              <a:t>線</a:t>
            </a:r>
            <a:r>
              <a:rPr kumimoji="1" lang="en-US" altLang="zh-TW" dirty="0"/>
              <a:t>xxx</a:t>
            </a:r>
            <a:r>
              <a:rPr kumimoji="1" lang="zh-TW" altLang="en-US" dirty="0"/>
              <a:t>駅</a:t>
            </a:r>
            <a:r>
              <a:rPr kumimoji="1" lang="en-US" altLang="zh-TW" dirty="0"/>
              <a:t>x</a:t>
            </a:r>
            <a:r>
              <a:rPr kumimoji="1" lang="zh-TW" altLang="en-US" dirty="0"/>
              <a:t>番出口　徒歩</a:t>
            </a:r>
            <a:r>
              <a:rPr kumimoji="1" lang="en-US" altLang="zh-TW" dirty="0"/>
              <a:t>x</a:t>
            </a:r>
            <a:r>
              <a:rPr kumimoji="1" lang="zh-TW" altLang="en-US" dirty="0"/>
              <a:t>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zh-TW" dirty="0" err="1"/>
              <a:t>xxxx</a:t>
            </a:r>
            <a:r>
              <a:rPr kumimoji="1" lang="zh-TW" altLang="en-US" dirty="0"/>
              <a:t>線</a:t>
            </a:r>
            <a:r>
              <a:rPr kumimoji="1" lang="en-US" altLang="zh-TW" dirty="0"/>
              <a:t>xxx</a:t>
            </a:r>
            <a:r>
              <a:rPr kumimoji="1" lang="zh-TW" altLang="en-US" dirty="0"/>
              <a:t>駅</a:t>
            </a:r>
            <a:r>
              <a:rPr kumimoji="1" lang="en-US" altLang="zh-TW" dirty="0"/>
              <a:t>x</a:t>
            </a:r>
            <a:r>
              <a:rPr kumimoji="1" lang="zh-TW" altLang="en-US" dirty="0"/>
              <a:t>番出口　徒歩</a:t>
            </a:r>
            <a:r>
              <a:rPr kumimoji="1" lang="en-US" altLang="zh-TW" dirty="0"/>
              <a:t>x</a:t>
            </a:r>
            <a:r>
              <a:rPr kumimoji="1" lang="zh-TW" altLang="en-US" dirty="0"/>
              <a:t>分</a:t>
            </a:r>
            <a:endParaRPr kumimoji="1" lang="ja-JP" altLang="en-US" dirty="0"/>
          </a:p>
        </p:txBody>
      </p:sp>
      <p:sp>
        <p:nvSpPr>
          <p:cNvPr id="33" name="テキスト プレースホルダー 21"/>
          <p:cNvSpPr>
            <a:spLocks noGrp="1"/>
          </p:cNvSpPr>
          <p:nvPr>
            <p:ph type="body" sz="quarter" idx="20" hasCustomPrompt="1"/>
          </p:nvPr>
        </p:nvSpPr>
        <p:spPr>
          <a:xfrm>
            <a:off x="628143" y="8028956"/>
            <a:ext cx="940595" cy="360362"/>
          </a:xfrm>
        </p:spPr>
        <p:txBody>
          <a:bodyPr tIns="90000" anchor="ctr">
            <a:noAutofit/>
          </a:bodyPr>
          <a:lstStyle>
            <a:lvl1pPr marL="0" indent="0" algn="ctr">
              <a:buNone/>
              <a:defRPr sz="1400">
                <a:solidFill>
                  <a:schemeClr val="bg1"/>
                </a:solidFill>
                <a:latin typeface="メイリオ" panose="020B0604030504040204" pitchFamily="50" charset="-128"/>
                <a:ea typeface="メイリオ" panose="020B0604030504040204" pitchFamily="50" charset="-128"/>
              </a:defRPr>
            </a:lvl1pPr>
          </a:lstStyle>
          <a:p>
            <a:pPr lvl="0"/>
            <a:r>
              <a:rPr kumimoji="1" lang="ja-JP" altLang="en-US" dirty="0"/>
              <a:t>アクセス</a:t>
            </a:r>
          </a:p>
        </p:txBody>
      </p:sp>
      <p:sp>
        <p:nvSpPr>
          <p:cNvPr id="37" name="テキスト プレースホルダー 10"/>
          <p:cNvSpPr>
            <a:spLocks noGrp="1"/>
          </p:cNvSpPr>
          <p:nvPr>
            <p:ph type="body" sz="quarter" idx="21" hasCustomPrompt="1"/>
          </p:nvPr>
        </p:nvSpPr>
        <p:spPr>
          <a:xfrm>
            <a:off x="692356" y="9155391"/>
            <a:ext cx="6304789" cy="294025"/>
          </a:xfrm>
          <a:noFill/>
        </p:spPr>
        <p:txBody>
          <a:bodyPr tIns="90000" ancho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主催：○○○○○○　住所：〒</a:t>
            </a:r>
            <a:r>
              <a:rPr kumimoji="1" lang="en-US" altLang="ja-JP" dirty="0"/>
              <a:t>000-0000 </a:t>
            </a:r>
            <a:r>
              <a:rPr kumimoji="1" lang="ja-JP" altLang="en-US" dirty="0"/>
              <a:t>〇〇市○○町〇〇</a:t>
            </a:r>
            <a:r>
              <a:rPr kumimoji="1" lang="en-US" altLang="ja-JP" dirty="0"/>
              <a:t>0-0-0</a:t>
            </a:r>
            <a:r>
              <a:rPr kumimoji="1" lang="ja-JP" altLang="en-US" dirty="0"/>
              <a:t>　</a:t>
            </a:r>
            <a:r>
              <a:rPr kumimoji="1" lang="en-US" altLang="zh-TW" dirty="0"/>
              <a:t>TEL</a:t>
            </a:r>
            <a:r>
              <a:rPr kumimoji="1" lang="zh-TW" altLang="en-US" dirty="0"/>
              <a:t>：</a:t>
            </a:r>
            <a:r>
              <a:rPr kumimoji="1" lang="en-US" altLang="zh-TW" dirty="0"/>
              <a:t>00-0000-0000</a:t>
            </a:r>
            <a:endParaRPr kumimoji="1" lang="zh-TW" altLang="en-US" dirty="0"/>
          </a:p>
        </p:txBody>
      </p:sp>
      <p:sp>
        <p:nvSpPr>
          <p:cNvPr id="38" name="テキスト プレースホルダー 10"/>
          <p:cNvSpPr>
            <a:spLocks noGrp="1"/>
          </p:cNvSpPr>
          <p:nvPr>
            <p:ph type="body" sz="quarter" idx="22" hasCustomPrompt="1"/>
          </p:nvPr>
        </p:nvSpPr>
        <p:spPr>
          <a:xfrm>
            <a:off x="692356" y="9526452"/>
            <a:ext cx="6304789" cy="294025"/>
          </a:xfrm>
          <a:noFill/>
        </p:spPr>
        <p:txBody>
          <a:bodyPr tIns="90000" ancho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イベントに関するお問い合わせ：</a:t>
            </a:r>
            <a:r>
              <a:rPr kumimoji="1" lang="en-US" altLang="ja-JP" dirty="0"/>
              <a:t>00-0000-0000 (AM00:00~PM00:00)</a:t>
            </a:r>
            <a:endParaRPr kumimoji="1" lang="zh-TW" altLang="en-US" dirty="0"/>
          </a:p>
        </p:txBody>
      </p:sp>
      <p:sp>
        <p:nvSpPr>
          <p:cNvPr id="39" name="テキスト プレースホルダー 10"/>
          <p:cNvSpPr>
            <a:spLocks noGrp="1"/>
          </p:cNvSpPr>
          <p:nvPr>
            <p:ph type="body" sz="quarter" idx="23" hasCustomPrompt="1"/>
          </p:nvPr>
        </p:nvSpPr>
        <p:spPr>
          <a:xfrm>
            <a:off x="692356" y="9897512"/>
            <a:ext cx="6304789" cy="294025"/>
          </a:xfrm>
          <a:noFill/>
        </p:spPr>
        <p:txBody>
          <a:bodyPr tIns="90000" ancho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00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zh-TW" altLang="en-US" dirty="0"/>
              <a:t>注意事項：〇〇〇〇〇〇〇〇〇〇〇〇〇〇〇〇〇〇〇〇</a:t>
            </a:r>
          </a:p>
        </p:txBody>
      </p:sp>
      <p:sp>
        <p:nvSpPr>
          <p:cNvPr id="15" name="テキスト プレースホルダー 10"/>
          <p:cNvSpPr>
            <a:spLocks noGrp="1"/>
          </p:cNvSpPr>
          <p:nvPr>
            <p:ph type="body" sz="quarter" idx="24" hasCustomPrompt="1"/>
          </p:nvPr>
        </p:nvSpPr>
        <p:spPr>
          <a:xfrm>
            <a:off x="5447077" y="3365638"/>
            <a:ext cx="1230813" cy="517525"/>
          </a:xfrm>
          <a:noFill/>
        </p:spPr>
        <p:txBody>
          <a:bodyPr tIns="90000" anchor="ctr" anchorCtr="1">
            <a:normAutofit/>
          </a:bodyPr>
          <a:lstStyle>
            <a:lvl1pPr marL="0" marR="0" indent="0" algn="ctr"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baseline="0">
                <a:solidFill>
                  <a:srgbClr val="3F200E"/>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00:00</a:t>
            </a:r>
            <a:r>
              <a:rPr kumimoji="1" lang="ja-JP" altLang="en-US" dirty="0"/>
              <a:t>　</a:t>
            </a:r>
          </a:p>
        </p:txBody>
      </p:sp>
    </p:spTree>
    <p:extLst>
      <p:ext uri="{BB962C8B-B14F-4D97-AF65-F5344CB8AC3E}">
        <p14:creationId xmlns:p14="http://schemas.microsoft.com/office/powerpoint/2010/main" val="3389074549"/>
      </p:ext>
    </p:extLst>
  </p:cSld>
  <p:clrMapOvr>
    <a:masterClrMapping/>
  </p:clrMapOvr>
  <p:extLst mod="1">
    <p:ext uri="{DCECCB84-F9BA-43D5-87BE-67443E8EF086}">
      <p15:sldGuideLst xmlns:p15="http://schemas.microsoft.com/office/powerpoint/2012/main">
        <p15:guide id="1" orient="horz" pos="3367" userDrawn="1">
          <p15:clr>
            <a:srgbClr val="FBAE40"/>
          </p15:clr>
        </p15:guide>
        <p15:guide id="2" pos="2381" userDrawn="1">
          <p15:clr>
            <a:srgbClr val="FBAE40"/>
          </p15:clr>
        </p15:guide>
        <p15:guide id="3" orient="horz" pos="334" userDrawn="1">
          <p15:clr>
            <a:srgbClr val="FBAE40"/>
          </p15:clr>
        </p15:guide>
        <p15:guide id="4" pos="342" userDrawn="1">
          <p15:clr>
            <a:srgbClr val="FBAE40"/>
          </p15:clr>
        </p15:guide>
        <p15:guide id="5" pos="4408" userDrawn="1">
          <p15:clr>
            <a:srgbClr val="FBAE40"/>
          </p15:clr>
        </p15:guide>
        <p15:guide id="6" orient="horz" pos="639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523116"/>
      </p:ext>
    </p:extLst>
  </p:cSld>
  <p:clrMapOvr>
    <a:masterClrMapping/>
  </p:clrMapOvr>
  <p:extLst mod="1">
    <p:ext uri="{DCECCB84-F9BA-43D5-87BE-67443E8EF086}">
      <p15:sldGuideLst xmlns:p15="http://schemas.microsoft.com/office/powerpoint/2012/main">
        <p15:guide id="1" orient="horz" pos="3367">
          <p15:clr>
            <a:srgbClr val="FBAE40"/>
          </p15:clr>
        </p15:guide>
        <p15:guide id="2" pos="2381">
          <p15:clr>
            <a:srgbClr val="FBAE40"/>
          </p15:clr>
        </p15:guide>
        <p15:guide id="3" orient="horz" pos="334">
          <p15:clr>
            <a:srgbClr val="FBAE40"/>
          </p15:clr>
        </p15:guide>
        <p15:guide id="4" pos="342">
          <p15:clr>
            <a:srgbClr val="FBAE40"/>
          </p15:clr>
        </p15:guide>
        <p15:guide id="5" pos="4408">
          <p15:clr>
            <a:srgbClr val="FBAE40"/>
          </p15:clr>
        </p15:guide>
        <p15:guide id="6" orient="horz" pos="639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E3C5C21-B014-4413-B3C4-DA6F3E6E3B97}" type="datetimeFigureOut">
              <a:rPr kumimoji="1" lang="ja-JP" altLang="en-US" smtClean="0"/>
              <a:t>2023/11/17</a:t>
            </a:fld>
            <a:endParaRPr kumimoji="1" lang="ja-JP" alt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438CF15-AB8C-48E7-B7F1-0E99C4366E92}" type="slidenum">
              <a:rPr kumimoji="1" lang="ja-JP" altLang="en-US" smtClean="0"/>
              <a:t>‹#›</a:t>
            </a:fld>
            <a:endParaRPr kumimoji="1" lang="ja-JP" altLang="en-US" dirty="0"/>
          </a:p>
        </p:txBody>
      </p:sp>
    </p:spTree>
    <p:extLst>
      <p:ext uri="{BB962C8B-B14F-4D97-AF65-F5344CB8AC3E}">
        <p14:creationId xmlns:p14="http://schemas.microsoft.com/office/powerpoint/2010/main" val="9917009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226" y="285370"/>
            <a:ext cx="1589087" cy="2379577"/>
          </a:xfrm>
          <a:prstGeom prst="rect">
            <a:avLst/>
          </a:prstGeom>
          <a:ln>
            <a:noFill/>
          </a:ln>
          <a:effectLst>
            <a:softEdge rad="112500"/>
          </a:effectLst>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 y="-109071"/>
            <a:ext cx="7602431" cy="10912793"/>
          </a:xfrm>
          <a:prstGeom prst="rect">
            <a:avLst/>
          </a:prstGeom>
        </p:spPr>
      </p:pic>
      <p:sp>
        <p:nvSpPr>
          <p:cNvPr id="7" name="フリーフォーム 6"/>
          <p:cNvSpPr/>
          <p:nvPr/>
        </p:nvSpPr>
        <p:spPr>
          <a:xfrm>
            <a:off x="378032" y="6091973"/>
            <a:ext cx="1086125" cy="357809"/>
          </a:xfrm>
          <a:custGeom>
            <a:avLst/>
            <a:gdLst>
              <a:gd name="connsiteX0" fmla="*/ 0 w 1086125"/>
              <a:gd name="connsiteY0" fmla="*/ 0 h 357809"/>
              <a:gd name="connsiteX1" fmla="*/ 1086124 w 1086125"/>
              <a:gd name="connsiteY1" fmla="*/ 0 h 357809"/>
              <a:gd name="connsiteX2" fmla="*/ 993359 w 1086125"/>
              <a:gd name="connsiteY2" fmla="*/ 178903 h 357809"/>
              <a:gd name="connsiteX3" fmla="*/ 1086125 w 1086125"/>
              <a:gd name="connsiteY3" fmla="*/ 357809 h 357809"/>
              <a:gd name="connsiteX4" fmla="*/ 0 w 1086125"/>
              <a:gd name="connsiteY4" fmla="*/ 357809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5" h="357809">
                <a:moveTo>
                  <a:pt x="0" y="0"/>
                </a:moveTo>
                <a:lnTo>
                  <a:pt x="1086124" y="0"/>
                </a:lnTo>
                <a:lnTo>
                  <a:pt x="993359" y="178903"/>
                </a:lnTo>
                <a:lnTo>
                  <a:pt x="1086125" y="357809"/>
                </a:lnTo>
                <a:lnTo>
                  <a:pt x="0" y="357809"/>
                </a:lnTo>
                <a:close/>
              </a:path>
            </a:pathLst>
          </a:custGeom>
          <a:solidFill>
            <a:srgbClr val="412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内容</a:t>
            </a:r>
          </a:p>
        </p:txBody>
      </p:sp>
      <p:sp>
        <p:nvSpPr>
          <p:cNvPr id="25" name="テキスト プレースホルダー 24"/>
          <p:cNvSpPr>
            <a:spLocks noGrp="1"/>
          </p:cNvSpPr>
          <p:nvPr>
            <p:ph type="body" sz="quarter" idx="11"/>
          </p:nvPr>
        </p:nvSpPr>
        <p:spPr>
          <a:xfrm>
            <a:off x="514136" y="303150"/>
            <a:ext cx="6746696" cy="1046466"/>
          </a:xfrm>
        </p:spPr>
        <p:txBody>
          <a:bodyPr/>
          <a:lstStyle/>
          <a:p>
            <a:r>
              <a:rPr lang="ja-JP" altLang="en-US" sz="2800" dirty="0" smtClean="0">
                <a:latin typeface="HGS創英角ｺﾞｼｯｸUB" panose="020B0900000000000000" pitchFamily="50" charset="-128"/>
                <a:ea typeface="HGS創英角ｺﾞｼｯｸUB" panose="020B0900000000000000" pitchFamily="50" charset="-128"/>
              </a:rPr>
              <a:t>令和６年度</a:t>
            </a:r>
            <a:r>
              <a:rPr lang="ja-JP" altLang="en-US" sz="2800" dirty="0">
                <a:latin typeface="HGS創英角ｺﾞｼｯｸUB" panose="020B0900000000000000" pitchFamily="50" charset="-128"/>
                <a:ea typeface="HGS創英角ｺﾞｼｯｸUB" panose="020B0900000000000000" pitchFamily="50" charset="-128"/>
              </a:rPr>
              <a:t>上</a:t>
            </a:r>
            <a:r>
              <a:rPr lang="ja-JP" altLang="en-US" sz="2800" dirty="0" smtClean="0">
                <a:latin typeface="HGS創英角ｺﾞｼｯｸUB" panose="020B0900000000000000" pitchFamily="50" charset="-128"/>
                <a:ea typeface="HGS創英角ｺﾞｼｯｸUB" panose="020B0900000000000000" pitchFamily="50" charset="-128"/>
              </a:rPr>
              <a:t>期 </a:t>
            </a:r>
            <a:r>
              <a:rPr lang="ja-JP" altLang="en-US" sz="2800" dirty="0" smtClean="0">
                <a:latin typeface="HGS創英角ｺﾞｼｯｸUB" panose="020B0900000000000000" pitchFamily="50" charset="-128"/>
                <a:ea typeface="HGS創英角ｺﾞｼｯｸUB" panose="020B0900000000000000" pitchFamily="50" charset="-128"/>
              </a:rPr>
              <a:t>極上のはしご酒</a:t>
            </a:r>
            <a:endParaRPr lang="en-US" altLang="ja-JP" sz="2800" dirty="0" smtClean="0">
              <a:latin typeface="HGS創英角ｺﾞｼｯｸUB" panose="020B0900000000000000" pitchFamily="50" charset="-128"/>
              <a:ea typeface="HGS創英角ｺﾞｼｯｸUB" panose="020B0900000000000000" pitchFamily="50" charset="-128"/>
            </a:endParaRPr>
          </a:p>
          <a:p>
            <a:r>
              <a:rPr lang="ja-JP" altLang="en-US" sz="2800" dirty="0" smtClean="0">
                <a:latin typeface="HGS創英角ｺﾞｼｯｸUB" panose="020B0900000000000000" pitchFamily="50" charset="-128"/>
                <a:ea typeface="HGS創英角ｺﾞｼｯｸUB" panose="020B0900000000000000" pitchFamily="50" charset="-128"/>
              </a:rPr>
              <a:t>リーフレット掲載店舗募集！！</a:t>
            </a:r>
            <a:endParaRPr lang="en-US" altLang="ja-JP" sz="2800" dirty="0">
              <a:latin typeface="HGS創英角ｺﾞｼｯｸUB" panose="020B0900000000000000" pitchFamily="50" charset="-128"/>
              <a:ea typeface="HGS創英角ｺﾞｼｯｸUB" panose="020B0900000000000000" pitchFamily="50" charset="-128"/>
            </a:endParaRPr>
          </a:p>
        </p:txBody>
      </p:sp>
      <p:sp>
        <p:nvSpPr>
          <p:cNvPr id="30" name="テキスト プレースホルダー 29"/>
          <p:cNvSpPr>
            <a:spLocks noGrp="1"/>
          </p:cNvSpPr>
          <p:nvPr>
            <p:ph type="body" sz="quarter" idx="17"/>
          </p:nvPr>
        </p:nvSpPr>
        <p:spPr>
          <a:xfrm>
            <a:off x="1594485" y="5347326"/>
            <a:ext cx="5591175" cy="1748626"/>
          </a:xfrm>
        </p:spPr>
        <p:txBody>
          <a:bodyPr>
            <a:noAutofit/>
          </a:bodyPr>
          <a:lstStyle/>
          <a:p>
            <a:pPr>
              <a:lnSpc>
                <a:spcPct val="150000"/>
              </a:lnSpc>
            </a:pPr>
            <a:r>
              <a:rPr lang="ja-JP" altLang="en-US" sz="1100" dirty="0" smtClean="0"/>
              <a:t>　会津若松市ナイトタイムエコノミー推進協議会（事務局／会津若松市観光課）では、</a:t>
            </a:r>
            <a:r>
              <a:rPr lang="ja-JP" altLang="ja-JP" sz="1100" dirty="0" smtClean="0"/>
              <a:t>会津</a:t>
            </a:r>
            <a:r>
              <a:rPr lang="ja-JP" altLang="ja-JP" sz="1100" dirty="0"/>
              <a:t>の食材を使用した料理や郷土料理等と</a:t>
            </a:r>
            <a:r>
              <a:rPr lang="ja-JP" altLang="ja-JP" sz="1100" dirty="0" smtClean="0"/>
              <a:t>お酒</a:t>
            </a:r>
            <a:r>
              <a:rPr lang="ja-JP" altLang="en-US" sz="1100" dirty="0" smtClean="0"/>
              <a:t>のセットメニューがお得に</a:t>
            </a:r>
            <a:r>
              <a:rPr lang="ja-JP" altLang="ja-JP" sz="1100" dirty="0" smtClean="0"/>
              <a:t>楽しめる</a:t>
            </a:r>
            <a:r>
              <a:rPr lang="ja-JP" altLang="ja-JP" sz="1100" dirty="0"/>
              <a:t>居酒屋やスナック・バー等を集めたリーフレットを作成し</a:t>
            </a:r>
            <a:r>
              <a:rPr lang="ja-JP" altLang="ja-JP" sz="1100" dirty="0" smtClean="0"/>
              <a:t>、</a:t>
            </a:r>
            <a:r>
              <a:rPr lang="ja-JP" altLang="en-US" sz="1100" dirty="0"/>
              <a:t>会津若松市内の宿泊施設へ宿泊されるお客</a:t>
            </a:r>
            <a:r>
              <a:rPr lang="ja-JP" altLang="en-US" sz="1100" dirty="0" smtClean="0"/>
              <a:t>様に、会津の夜間の魅力を体験いただいております。</a:t>
            </a:r>
            <a:endParaRPr lang="en-US" altLang="ja-JP" sz="1100" dirty="0" smtClean="0"/>
          </a:p>
          <a:p>
            <a:pPr>
              <a:lnSpc>
                <a:spcPct val="150000"/>
              </a:lnSpc>
            </a:pPr>
            <a:r>
              <a:rPr kumimoji="1" lang="ja-JP" altLang="en-US" sz="1100" dirty="0"/>
              <a:t>　</a:t>
            </a:r>
            <a:r>
              <a:rPr kumimoji="1" lang="ja-JP" altLang="en-US" sz="1100" dirty="0" smtClean="0"/>
              <a:t>この度、本事業の主旨に賛同いただき、</a:t>
            </a:r>
            <a:r>
              <a:rPr kumimoji="1" lang="ja-JP" altLang="en-US" sz="1100" b="1" u="sng" dirty="0" smtClean="0"/>
              <a:t>市内宿泊者向けに料理とお酒のセットメニューを</a:t>
            </a:r>
            <a:r>
              <a:rPr lang="en-US" altLang="ja-JP" sz="1100" b="1" u="sng" dirty="0"/>
              <a:t>1,000</a:t>
            </a:r>
            <a:r>
              <a:rPr lang="ja-JP" altLang="en-US" sz="1100" b="1" u="sng" dirty="0"/>
              <a:t>円（税込み</a:t>
            </a:r>
            <a:r>
              <a:rPr lang="ja-JP" altLang="en-US" sz="1100" b="1" u="sng" dirty="0" smtClean="0"/>
              <a:t>）で提供</a:t>
            </a:r>
            <a:r>
              <a:rPr kumimoji="1" lang="ja-JP" altLang="en-US" sz="1100" b="1" u="sng" dirty="0" smtClean="0"/>
              <a:t>いただけるお店を募集します。</a:t>
            </a:r>
            <a:endParaRPr kumimoji="1" lang="ja-JP" altLang="en-US" sz="1100" b="1" u="sng" dirty="0"/>
          </a:p>
        </p:txBody>
      </p:sp>
      <p:sp>
        <p:nvSpPr>
          <p:cNvPr id="31" name="テキスト プレースホルダー 30"/>
          <p:cNvSpPr>
            <a:spLocks noGrp="1"/>
          </p:cNvSpPr>
          <p:nvPr>
            <p:ph type="body" sz="quarter" idx="18"/>
          </p:nvPr>
        </p:nvSpPr>
        <p:spPr>
          <a:xfrm>
            <a:off x="1596391" y="7759197"/>
            <a:ext cx="5505450" cy="632557"/>
          </a:xfrm>
        </p:spPr>
        <p:txBody>
          <a:bodyPr>
            <a:noAutofit/>
          </a:bodyPr>
          <a:lstStyle/>
          <a:p>
            <a:pPr>
              <a:lnSpc>
                <a:spcPct val="100000"/>
              </a:lnSpc>
            </a:pPr>
            <a:r>
              <a:rPr kumimoji="1" lang="ja-JP" altLang="en-US" sz="1100" dirty="0" smtClean="0"/>
              <a:t>・会津若松市内の宿泊施設（東山温泉、芦ノ牧温泉、ビジネスホテル</a:t>
            </a:r>
            <a:r>
              <a:rPr lang="ja-JP" altLang="en-US" sz="1100" dirty="0" smtClean="0"/>
              <a:t>等</a:t>
            </a:r>
            <a:r>
              <a:rPr kumimoji="1" lang="ja-JP" altLang="en-US" sz="1100" dirty="0" smtClean="0"/>
              <a:t>）</a:t>
            </a:r>
            <a:endParaRPr kumimoji="1" lang="en-US" altLang="ja-JP" sz="1100" dirty="0" smtClean="0"/>
          </a:p>
          <a:p>
            <a:pPr>
              <a:lnSpc>
                <a:spcPct val="100000"/>
              </a:lnSpc>
            </a:pPr>
            <a:r>
              <a:rPr lang="ja-JP" altLang="en-US" sz="1100" dirty="0" smtClean="0"/>
              <a:t>・市内観光</a:t>
            </a:r>
            <a:r>
              <a:rPr lang="ja-JP" altLang="en-US" sz="1100" dirty="0"/>
              <a:t>案</a:t>
            </a:r>
            <a:r>
              <a:rPr lang="ja-JP" altLang="en-US" sz="1100" dirty="0" smtClean="0"/>
              <a:t>内所（会津若松駅、鶴ヶ城、飯森山、七日町）</a:t>
            </a:r>
            <a:endParaRPr kumimoji="1" lang="en-US" altLang="ja-JP" sz="1100" dirty="0" smtClean="0"/>
          </a:p>
        </p:txBody>
      </p:sp>
      <p:sp>
        <p:nvSpPr>
          <p:cNvPr id="34" name="テキスト プレースホルダー 33"/>
          <p:cNvSpPr>
            <a:spLocks noGrp="1"/>
          </p:cNvSpPr>
          <p:nvPr>
            <p:ph type="body" sz="quarter" idx="21"/>
          </p:nvPr>
        </p:nvSpPr>
        <p:spPr>
          <a:xfrm>
            <a:off x="327660" y="10156266"/>
            <a:ext cx="6948412" cy="294025"/>
          </a:xfrm>
        </p:spPr>
        <p:txBody>
          <a:bodyPr>
            <a:noAutofit/>
          </a:bodyPr>
          <a:lstStyle/>
          <a:p>
            <a:r>
              <a:rPr lang="ja-JP" altLang="en-US" sz="1100" b="1" dirty="0"/>
              <a:t>主催</a:t>
            </a:r>
            <a:r>
              <a:rPr lang="ja-JP" altLang="en-US" sz="1100" b="1" dirty="0" smtClean="0"/>
              <a:t>：会津若松市ナイトタイムエコノミー推進協議会</a:t>
            </a:r>
            <a:r>
              <a:rPr lang="en-US" altLang="ja-JP" sz="1100" b="1" dirty="0"/>
              <a:t>(</a:t>
            </a:r>
            <a:r>
              <a:rPr lang="zh-TW" altLang="en-US" sz="1100" b="1" dirty="0" smtClean="0"/>
              <a:t>事務局</a:t>
            </a:r>
            <a:r>
              <a:rPr lang="ja-JP" altLang="en-US" sz="1100" b="1" dirty="0"/>
              <a:t>／</a:t>
            </a:r>
            <a:r>
              <a:rPr lang="zh-TW" altLang="en-US" sz="1100" b="1" dirty="0" smtClean="0"/>
              <a:t>会津若松市</a:t>
            </a:r>
            <a:r>
              <a:rPr lang="zh-TW" altLang="en-US" sz="1100" b="1" dirty="0"/>
              <a:t>観光課</a:t>
            </a:r>
            <a:r>
              <a:rPr lang="en-US" altLang="ja-JP" sz="1100" b="1" dirty="0"/>
              <a:t>)</a:t>
            </a:r>
            <a:r>
              <a:rPr lang="ja-JP" altLang="en-US" sz="1100" b="1" dirty="0"/>
              <a:t>　 </a:t>
            </a:r>
            <a:r>
              <a:rPr lang="en-US" altLang="ja-JP" sz="1100" b="1" dirty="0"/>
              <a:t>TEL:0242-39-1251</a:t>
            </a:r>
            <a:endParaRPr kumimoji="1" lang="ja-JP" altLang="en-US" sz="1100" b="1" dirty="0"/>
          </a:p>
        </p:txBody>
      </p:sp>
      <p:sp>
        <p:nvSpPr>
          <p:cNvPr id="18" name="フリーフォーム 17"/>
          <p:cNvSpPr/>
          <p:nvPr/>
        </p:nvSpPr>
        <p:spPr>
          <a:xfrm>
            <a:off x="378032" y="9554334"/>
            <a:ext cx="1086125" cy="451938"/>
          </a:xfrm>
          <a:custGeom>
            <a:avLst/>
            <a:gdLst>
              <a:gd name="connsiteX0" fmla="*/ 0 w 1086125"/>
              <a:gd name="connsiteY0" fmla="*/ 0 h 357809"/>
              <a:gd name="connsiteX1" fmla="*/ 1086124 w 1086125"/>
              <a:gd name="connsiteY1" fmla="*/ 0 h 357809"/>
              <a:gd name="connsiteX2" fmla="*/ 993359 w 1086125"/>
              <a:gd name="connsiteY2" fmla="*/ 178903 h 357809"/>
              <a:gd name="connsiteX3" fmla="*/ 1086125 w 1086125"/>
              <a:gd name="connsiteY3" fmla="*/ 357809 h 357809"/>
              <a:gd name="connsiteX4" fmla="*/ 0 w 1086125"/>
              <a:gd name="connsiteY4" fmla="*/ 357809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5" h="357809">
                <a:moveTo>
                  <a:pt x="0" y="0"/>
                </a:moveTo>
                <a:lnTo>
                  <a:pt x="1086124" y="0"/>
                </a:lnTo>
                <a:lnTo>
                  <a:pt x="993359" y="178903"/>
                </a:lnTo>
                <a:lnTo>
                  <a:pt x="1086125" y="357809"/>
                </a:lnTo>
                <a:lnTo>
                  <a:pt x="0" y="357809"/>
                </a:lnTo>
                <a:close/>
              </a:path>
            </a:pathLst>
          </a:custGeom>
          <a:solidFill>
            <a:srgbClr val="412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申し込み</a:t>
            </a:r>
            <a:endParaRPr kumimoji="1" lang="en-US" altLang="ja-JP" sz="1400" dirty="0" smtClean="0"/>
          </a:p>
          <a:p>
            <a:pPr algn="ctr"/>
            <a:r>
              <a:rPr kumimoji="1" lang="ja-JP" altLang="en-US" sz="1400" dirty="0" smtClean="0"/>
              <a:t>方法等</a:t>
            </a:r>
            <a:endParaRPr kumimoji="1" lang="ja-JP" altLang="en-US" sz="1400" dirty="0"/>
          </a:p>
        </p:txBody>
      </p:sp>
      <p:sp>
        <p:nvSpPr>
          <p:cNvPr id="19" name="フリーフォーム 18"/>
          <p:cNvSpPr/>
          <p:nvPr/>
        </p:nvSpPr>
        <p:spPr>
          <a:xfrm>
            <a:off x="378032" y="7865878"/>
            <a:ext cx="1086125" cy="373248"/>
          </a:xfrm>
          <a:custGeom>
            <a:avLst/>
            <a:gdLst>
              <a:gd name="connsiteX0" fmla="*/ 0 w 1086125"/>
              <a:gd name="connsiteY0" fmla="*/ 0 h 357809"/>
              <a:gd name="connsiteX1" fmla="*/ 1086124 w 1086125"/>
              <a:gd name="connsiteY1" fmla="*/ 0 h 357809"/>
              <a:gd name="connsiteX2" fmla="*/ 993359 w 1086125"/>
              <a:gd name="connsiteY2" fmla="*/ 178903 h 357809"/>
              <a:gd name="connsiteX3" fmla="*/ 1086125 w 1086125"/>
              <a:gd name="connsiteY3" fmla="*/ 357809 h 357809"/>
              <a:gd name="connsiteX4" fmla="*/ 0 w 1086125"/>
              <a:gd name="connsiteY4" fmla="*/ 357809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5" h="357809">
                <a:moveTo>
                  <a:pt x="0" y="0"/>
                </a:moveTo>
                <a:lnTo>
                  <a:pt x="1086124" y="0"/>
                </a:lnTo>
                <a:lnTo>
                  <a:pt x="993359" y="178903"/>
                </a:lnTo>
                <a:lnTo>
                  <a:pt x="1086125" y="357809"/>
                </a:lnTo>
                <a:lnTo>
                  <a:pt x="0" y="357809"/>
                </a:lnTo>
                <a:close/>
              </a:path>
            </a:pathLst>
          </a:custGeom>
          <a:solidFill>
            <a:srgbClr val="412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配布先</a:t>
            </a:r>
            <a:endParaRPr kumimoji="1" lang="ja-JP" altLang="en-US" sz="1400" dirty="0"/>
          </a:p>
        </p:txBody>
      </p:sp>
      <p:sp>
        <p:nvSpPr>
          <p:cNvPr id="35" name="テキスト プレースホルダー 30"/>
          <p:cNvSpPr>
            <a:spLocks noGrp="1"/>
          </p:cNvSpPr>
          <p:nvPr>
            <p:ph type="body" sz="quarter" idx="18"/>
          </p:nvPr>
        </p:nvSpPr>
        <p:spPr>
          <a:xfrm>
            <a:off x="1662573" y="9541233"/>
            <a:ext cx="2951304" cy="451939"/>
          </a:xfrm>
        </p:spPr>
        <p:txBody>
          <a:bodyPr>
            <a:noAutofit/>
          </a:bodyPr>
          <a:lstStyle/>
          <a:p>
            <a:r>
              <a:rPr kumimoji="1" lang="ja-JP" altLang="en-US" sz="1100" dirty="0" smtClean="0"/>
              <a:t>裏面のとおり</a:t>
            </a:r>
            <a:endParaRPr kumimoji="1" lang="en-US" altLang="ja-JP" sz="1100" dirty="0" smtClean="0"/>
          </a:p>
        </p:txBody>
      </p:sp>
      <p:sp>
        <p:nvSpPr>
          <p:cNvPr id="36" name="フリーフォーム 35"/>
          <p:cNvSpPr/>
          <p:nvPr/>
        </p:nvSpPr>
        <p:spPr>
          <a:xfrm>
            <a:off x="378032" y="7228069"/>
            <a:ext cx="1086125" cy="451938"/>
          </a:xfrm>
          <a:custGeom>
            <a:avLst/>
            <a:gdLst>
              <a:gd name="connsiteX0" fmla="*/ 0 w 1086125"/>
              <a:gd name="connsiteY0" fmla="*/ 0 h 357809"/>
              <a:gd name="connsiteX1" fmla="*/ 1086124 w 1086125"/>
              <a:gd name="connsiteY1" fmla="*/ 0 h 357809"/>
              <a:gd name="connsiteX2" fmla="*/ 993359 w 1086125"/>
              <a:gd name="connsiteY2" fmla="*/ 178903 h 357809"/>
              <a:gd name="connsiteX3" fmla="*/ 1086125 w 1086125"/>
              <a:gd name="connsiteY3" fmla="*/ 357809 h 357809"/>
              <a:gd name="connsiteX4" fmla="*/ 0 w 1086125"/>
              <a:gd name="connsiteY4" fmla="*/ 357809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5" h="357809">
                <a:moveTo>
                  <a:pt x="0" y="0"/>
                </a:moveTo>
                <a:lnTo>
                  <a:pt x="1086124" y="0"/>
                </a:lnTo>
                <a:lnTo>
                  <a:pt x="993359" y="178903"/>
                </a:lnTo>
                <a:lnTo>
                  <a:pt x="1086125" y="357809"/>
                </a:lnTo>
                <a:lnTo>
                  <a:pt x="0" y="357809"/>
                </a:lnTo>
                <a:close/>
              </a:path>
            </a:pathLst>
          </a:custGeom>
          <a:solidFill>
            <a:srgbClr val="412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配布</a:t>
            </a:r>
            <a:r>
              <a:rPr kumimoji="1" lang="ja-JP" altLang="en-US" sz="1400" dirty="0"/>
              <a:t>期間</a:t>
            </a:r>
            <a:endParaRPr kumimoji="1" lang="en-US" altLang="ja-JP" sz="1400" dirty="0" smtClean="0"/>
          </a:p>
        </p:txBody>
      </p:sp>
      <p:sp>
        <p:nvSpPr>
          <p:cNvPr id="38" name="テキスト プレースホルダー 30"/>
          <p:cNvSpPr>
            <a:spLocks noGrp="1"/>
          </p:cNvSpPr>
          <p:nvPr>
            <p:ph type="body" sz="quarter" idx="18"/>
          </p:nvPr>
        </p:nvSpPr>
        <p:spPr>
          <a:xfrm>
            <a:off x="1594485" y="7182075"/>
            <a:ext cx="4063853" cy="590325"/>
          </a:xfrm>
        </p:spPr>
        <p:txBody>
          <a:bodyPr>
            <a:noAutofit/>
          </a:bodyPr>
          <a:lstStyle/>
          <a:p>
            <a:pPr>
              <a:lnSpc>
                <a:spcPct val="100000"/>
              </a:lnSpc>
              <a:spcBef>
                <a:spcPts val="600"/>
              </a:spcBef>
            </a:pPr>
            <a:r>
              <a:rPr kumimoji="1" lang="ja-JP" altLang="en-US" sz="1100" dirty="0" smtClean="0"/>
              <a:t>　</a:t>
            </a:r>
            <a:r>
              <a:rPr lang="ja-JP" altLang="en-US" sz="1100" dirty="0" smtClean="0"/>
              <a:t>令和６</a:t>
            </a:r>
            <a:r>
              <a:rPr kumimoji="1" lang="ja-JP" altLang="en-US" sz="1100" dirty="0" smtClean="0"/>
              <a:t>年</a:t>
            </a:r>
            <a:r>
              <a:rPr lang="ja-JP" altLang="en-US" sz="1100" dirty="0"/>
              <a:t>４</a:t>
            </a:r>
            <a:r>
              <a:rPr kumimoji="1" lang="ja-JP" altLang="en-US" sz="1100" dirty="0" smtClean="0"/>
              <a:t>月</a:t>
            </a:r>
            <a:r>
              <a:rPr lang="ja-JP" altLang="en-US" sz="1100" dirty="0"/>
              <a:t>１</a:t>
            </a:r>
            <a:r>
              <a:rPr kumimoji="1" lang="ja-JP" altLang="en-US" sz="1100" dirty="0" smtClean="0"/>
              <a:t>日</a:t>
            </a:r>
            <a:r>
              <a:rPr kumimoji="1" lang="ja-JP" altLang="en-US" sz="1100" dirty="0" smtClean="0"/>
              <a:t>（月）</a:t>
            </a:r>
            <a:r>
              <a:rPr kumimoji="1" lang="ja-JP" altLang="en-US" sz="1100" dirty="0" smtClean="0"/>
              <a:t>～令和</a:t>
            </a:r>
            <a:r>
              <a:rPr kumimoji="1" lang="ja-JP" altLang="en-US" sz="1100" dirty="0" smtClean="0"/>
              <a:t>６年９月</a:t>
            </a:r>
            <a:r>
              <a:rPr kumimoji="1" lang="en-US" altLang="ja-JP" sz="1100" dirty="0" smtClean="0"/>
              <a:t>3</a:t>
            </a:r>
            <a:r>
              <a:rPr kumimoji="1" lang="ja-JP" altLang="en-US" sz="1100" dirty="0" smtClean="0"/>
              <a:t>０</a:t>
            </a:r>
            <a:r>
              <a:rPr lang="ja-JP" altLang="en-US" sz="1100" dirty="0" smtClean="0"/>
              <a:t>日（月）</a:t>
            </a:r>
            <a:r>
              <a:rPr lang="ja-JP" altLang="en-US" sz="1100" dirty="0" smtClean="0"/>
              <a:t>まで</a:t>
            </a:r>
            <a:endParaRPr lang="en-US" altLang="ja-JP" sz="1100" dirty="0" smtClean="0"/>
          </a:p>
          <a:p>
            <a:pPr>
              <a:lnSpc>
                <a:spcPct val="100000"/>
              </a:lnSpc>
              <a:spcBef>
                <a:spcPts val="600"/>
              </a:spcBef>
            </a:pPr>
            <a:r>
              <a:rPr lang="ja-JP" altLang="en-US" sz="1100" dirty="0" smtClean="0"/>
              <a:t>　</a:t>
            </a:r>
            <a:r>
              <a:rPr lang="en-US" altLang="ja-JP" sz="1100" b="1" u="sng" dirty="0" smtClean="0"/>
              <a:t>※</a:t>
            </a:r>
            <a:r>
              <a:rPr lang="ja-JP" altLang="en-US" sz="1100" b="1" u="sng" dirty="0" smtClean="0"/>
              <a:t>宿泊日及びその翌日に限り使用可能です。</a:t>
            </a:r>
            <a:endParaRPr lang="en-US" altLang="ja-JP" sz="1100" b="1" u="sng" dirty="0" smtClean="0"/>
          </a:p>
        </p:txBody>
      </p:sp>
      <p:sp>
        <p:nvSpPr>
          <p:cNvPr id="39" name="テキスト プレースホルダー 30"/>
          <p:cNvSpPr>
            <a:spLocks noGrp="1"/>
          </p:cNvSpPr>
          <p:nvPr>
            <p:ph type="body" sz="quarter" idx="18"/>
          </p:nvPr>
        </p:nvSpPr>
        <p:spPr>
          <a:xfrm>
            <a:off x="1664478" y="9001884"/>
            <a:ext cx="999128" cy="451939"/>
          </a:xfrm>
        </p:spPr>
        <p:txBody>
          <a:bodyPr>
            <a:noAutofit/>
          </a:bodyPr>
          <a:lstStyle/>
          <a:p>
            <a:r>
              <a:rPr lang="ja-JP" altLang="en-US" sz="1100" dirty="0"/>
              <a:t>無料</a:t>
            </a:r>
            <a:endParaRPr kumimoji="1" lang="en-US" altLang="ja-JP" sz="1100" dirty="0" smtClean="0"/>
          </a:p>
        </p:txBody>
      </p:sp>
      <p:sp>
        <p:nvSpPr>
          <p:cNvPr id="40" name="フリーフォーム 39"/>
          <p:cNvSpPr/>
          <p:nvPr/>
        </p:nvSpPr>
        <p:spPr>
          <a:xfrm>
            <a:off x="378032" y="9049509"/>
            <a:ext cx="1086125" cy="384051"/>
          </a:xfrm>
          <a:custGeom>
            <a:avLst/>
            <a:gdLst>
              <a:gd name="connsiteX0" fmla="*/ 0 w 1086125"/>
              <a:gd name="connsiteY0" fmla="*/ 0 h 357809"/>
              <a:gd name="connsiteX1" fmla="*/ 1086124 w 1086125"/>
              <a:gd name="connsiteY1" fmla="*/ 0 h 357809"/>
              <a:gd name="connsiteX2" fmla="*/ 993359 w 1086125"/>
              <a:gd name="connsiteY2" fmla="*/ 178903 h 357809"/>
              <a:gd name="connsiteX3" fmla="*/ 1086125 w 1086125"/>
              <a:gd name="connsiteY3" fmla="*/ 357809 h 357809"/>
              <a:gd name="connsiteX4" fmla="*/ 0 w 1086125"/>
              <a:gd name="connsiteY4" fmla="*/ 357809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5" h="357809">
                <a:moveTo>
                  <a:pt x="0" y="0"/>
                </a:moveTo>
                <a:lnTo>
                  <a:pt x="1086124" y="0"/>
                </a:lnTo>
                <a:lnTo>
                  <a:pt x="993359" y="178903"/>
                </a:lnTo>
                <a:lnTo>
                  <a:pt x="1086125" y="357809"/>
                </a:lnTo>
                <a:lnTo>
                  <a:pt x="0" y="357809"/>
                </a:lnTo>
                <a:close/>
              </a:path>
            </a:pathLst>
          </a:custGeom>
          <a:solidFill>
            <a:srgbClr val="412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t>掲載費用</a:t>
            </a:r>
            <a:endParaRPr kumimoji="1" lang="ja-JP" altLang="en-US" sz="1400" dirty="0"/>
          </a:p>
        </p:txBody>
      </p:sp>
      <p:sp>
        <p:nvSpPr>
          <p:cNvPr id="20" name="フリーフォーム 19"/>
          <p:cNvSpPr/>
          <p:nvPr/>
        </p:nvSpPr>
        <p:spPr>
          <a:xfrm>
            <a:off x="378032" y="8398282"/>
            <a:ext cx="1086125" cy="520928"/>
          </a:xfrm>
          <a:custGeom>
            <a:avLst/>
            <a:gdLst>
              <a:gd name="connsiteX0" fmla="*/ 0 w 1086125"/>
              <a:gd name="connsiteY0" fmla="*/ 0 h 357809"/>
              <a:gd name="connsiteX1" fmla="*/ 1086124 w 1086125"/>
              <a:gd name="connsiteY1" fmla="*/ 0 h 357809"/>
              <a:gd name="connsiteX2" fmla="*/ 993359 w 1086125"/>
              <a:gd name="connsiteY2" fmla="*/ 178903 h 357809"/>
              <a:gd name="connsiteX3" fmla="*/ 1086125 w 1086125"/>
              <a:gd name="connsiteY3" fmla="*/ 357809 h 357809"/>
              <a:gd name="connsiteX4" fmla="*/ 0 w 1086125"/>
              <a:gd name="connsiteY4" fmla="*/ 357809 h 35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25" h="357809">
                <a:moveTo>
                  <a:pt x="0" y="0"/>
                </a:moveTo>
                <a:lnTo>
                  <a:pt x="1086124" y="0"/>
                </a:lnTo>
                <a:lnTo>
                  <a:pt x="993359" y="178903"/>
                </a:lnTo>
                <a:lnTo>
                  <a:pt x="1086125" y="357809"/>
                </a:lnTo>
                <a:lnTo>
                  <a:pt x="0" y="357809"/>
                </a:lnTo>
                <a:close/>
              </a:path>
            </a:pathLst>
          </a:custGeom>
          <a:solidFill>
            <a:srgbClr val="412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配布</a:t>
            </a:r>
            <a:r>
              <a:rPr kumimoji="1" lang="ja-JP" altLang="en-US" sz="1400" dirty="0" smtClean="0"/>
              <a:t>部数</a:t>
            </a:r>
            <a:endParaRPr kumimoji="1" lang="en-US" altLang="ja-JP" sz="1400" dirty="0" smtClean="0"/>
          </a:p>
          <a:p>
            <a:pPr algn="ctr"/>
            <a:r>
              <a:rPr kumimoji="1" lang="ja-JP" altLang="en-US" sz="1400" dirty="0" smtClean="0"/>
              <a:t>（予定）</a:t>
            </a:r>
            <a:endParaRPr kumimoji="1" lang="en-US" altLang="ja-JP" sz="1400" dirty="0" smtClean="0"/>
          </a:p>
        </p:txBody>
      </p:sp>
      <p:sp>
        <p:nvSpPr>
          <p:cNvPr id="3" name="正方形/長方形 2"/>
          <p:cNvSpPr/>
          <p:nvPr/>
        </p:nvSpPr>
        <p:spPr>
          <a:xfrm>
            <a:off x="1594485" y="8487249"/>
            <a:ext cx="3560446" cy="430887"/>
          </a:xfrm>
          <a:prstGeom prst="rect">
            <a:avLst/>
          </a:prstGeom>
        </p:spPr>
        <p:txBody>
          <a:bodyPr wrap="square">
            <a:spAutoFit/>
          </a:bodyPr>
          <a:lstStyle/>
          <a:p>
            <a:r>
              <a:rPr lang="ja-JP" altLang="en-US" sz="1100" dirty="0" smtClean="0">
                <a:solidFill>
                  <a:srgbClr val="3F200E"/>
                </a:solidFill>
                <a:latin typeface="メイリオ" panose="020B0604030504040204" pitchFamily="50" charset="-128"/>
                <a:ea typeface="メイリオ" panose="020B0604030504040204" pitchFamily="50" charset="-128"/>
              </a:rPr>
              <a:t>日本語版</a:t>
            </a:r>
            <a:r>
              <a:rPr lang="ja-JP" altLang="en-US" sz="1100" dirty="0" smtClean="0">
                <a:solidFill>
                  <a:srgbClr val="3F200E"/>
                </a:solidFill>
                <a:latin typeface="メイリオ" panose="020B0604030504040204" pitchFamily="50" charset="-128"/>
                <a:ea typeface="メイリオ" panose="020B0604030504040204" pitchFamily="50" charset="-128"/>
              </a:rPr>
              <a:t>：</a:t>
            </a:r>
            <a:r>
              <a:rPr lang="en-US" altLang="ja-JP" sz="1100" dirty="0" smtClean="0">
                <a:solidFill>
                  <a:srgbClr val="3F200E"/>
                </a:solidFill>
                <a:latin typeface="メイリオ" panose="020B0604030504040204" pitchFamily="50" charset="-128"/>
                <a:ea typeface="メイリオ" panose="020B0604030504040204" pitchFamily="50" charset="-128"/>
              </a:rPr>
              <a:t>15,000</a:t>
            </a:r>
            <a:r>
              <a:rPr lang="ja-JP" altLang="en-US" sz="1100" dirty="0" smtClean="0">
                <a:solidFill>
                  <a:srgbClr val="3F200E"/>
                </a:solidFill>
                <a:latin typeface="メイリオ" panose="020B0604030504040204" pitchFamily="50" charset="-128"/>
                <a:ea typeface="メイリオ" panose="020B0604030504040204" pitchFamily="50" charset="-128"/>
              </a:rPr>
              <a:t>部</a:t>
            </a:r>
            <a:endParaRPr lang="en-US" altLang="ja-JP" sz="1100" dirty="0" smtClean="0">
              <a:solidFill>
                <a:srgbClr val="3F200E"/>
              </a:solidFill>
              <a:latin typeface="メイリオ" panose="020B0604030504040204" pitchFamily="50" charset="-128"/>
              <a:ea typeface="メイリオ" panose="020B0604030504040204" pitchFamily="50" charset="-128"/>
            </a:endParaRPr>
          </a:p>
          <a:p>
            <a:r>
              <a:rPr lang="ja-JP" altLang="en-US" sz="1100" dirty="0" smtClean="0">
                <a:solidFill>
                  <a:srgbClr val="3F200E"/>
                </a:solidFill>
                <a:latin typeface="メイリオ" panose="020B0604030504040204" pitchFamily="50" charset="-128"/>
                <a:ea typeface="メイリオ" panose="020B0604030504040204" pitchFamily="50" charset="-128"/>
              </a:rPr>
              <a:t>英語版：</a:t>
            </a:r>
            <a:r>
              <a:rPr lang="en-US" altLang="ja-JP" sz="1100" dirty="0" smtClean="0">
                <a:solidFill>
                  <a:srgbClr val="3F200E"/>
                </a:solidFill>
                <a:latin typeface="メイリオ" panose="020B0604030504040204" pitchFamily="50" charset="-128"/>
                <a:ea typeface="メイリオ" panose="020B0604030504040204" pitchFamily="50" charset="-128"/>
              </a:rPr>
              <a:t>2,000</a:t>
            </a:r>
            <a:r>
              <a:rPr lang="ja-JP" altLang="en-US" sz="1100" dirty="0" smtClean="0">
                <a:solidFill>
                  <a:srgbClr val="3F200E"/>
                </a:solidFill>
                <a:latin typeface="メイリオ" panose="020B0604030504040204" pitchFamily="50" charset="-128"/>
                <a:ea typeface="メイリオ" panose="020B0604030504040204" pitchFamily="50" charset="-128"/>
              </a:rPr>
              <a:t>部</a:t>
            </a:r>
            <a:endParaRPr lang="ja-JP" altLang="en-US" sz="1100" dirty="0">
              <a:solidFill>
                <a:srgbClr val="3F200E"/>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26" y="1401084"/>
            <a:ext cx="2822032" cy="3692283"/>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7484" y="1400943"/>
            <a:ext cx="2786395" cy="3647870"/>
          </a:xfrm>
          <a:prstGeom prst="rect">
            <a:avLst/>
          </a:prstGeom>
        </p:spPr>
      </p:pic>
    </p:spTree>
    <p:extLst>
      <p:ext uri="{BB962C8B-B14F-4D97-AF65-F5344CB8AC3E}">
        <p14:creationId xmlns:p14="http://schemas.microsoft.com/office/powerpoint/2010/main" val="397696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360888929"/>
              </p:ext>
            </p:extLst>
          </p:nvPr>
        </p:nvGraphicFramePr>
        <p:xfrm>
          <a:off x="581025" y="371475"/>
          <a:ext cx="6324600" cy="4953905"/>
        </p:xfrm>
        <a:graphic>
          <a:graphicData uri="http://schemas.openxmlformats.org/drawingml/2006/table">
            <a:tbl>
              <a:tblPr/>
              <a:tblGrid>
                <a:gridCol w="884312">
                  <a:extLst>
                    <a:ext uri="{9D8B030D-6E8A-4147-A177-3AD203B41FA5}">
                      <a16:colId xmlns:a16="http://schemas.microsoft.com/office/drawing/2014/main" xmlns="" val="20000"/>
                    </a:ext>
                  </a:extLst>
                </a:gridCol>
                <a:gridCol w="5440288">
                  <a:extLst>
                    <a:ext uri="{9D8B030D-6E8A-4147-A177-3AD203B41FA5}">
                      <a16:colId xmlns:a16="http://schemas.microsoft.com/office/drawing/2014/main" xmlns="" val="20001"/>
                    </a:ext>
                  </a:extLst>
                </a:gridCol>
              </a:tblGrid>
              <a:tr h="251603">
                <a:tc gridSpan="2">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〇募集要項</a:t>
                      </a:r>
                    </a:p>
                  </a:txBody>
                  <a:tcPr marL="4377" marR="4377" marT="437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xmlns="" val="10000"/>
                  </a:ext>
                </a:extLst>
              </a:tr>
              <a:tr h="644377">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募集条件</a:t>
                      </a: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）観光客に対して、</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積極的な対応</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を</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していただける</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こと</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）会津らしい料理の提供もしくはおもてなしができる</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こと</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63112">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内容</a:t>
                      </a: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会津若松市内の宿泊施設に宿泊し、「極上のはしご酒」リーフレットを</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お持ちいただいたお客</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様</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へ料理とお酒のセットメニューを</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1,000</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円</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税込</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で提</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供</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する。</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79094">
                <a:tc>
                  <a:txBody>
                    <a:bodyPr/>
                    <a:lstStyle/>
                    <a:p>
                      <a:pPr algn="ctr"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掲載店舗</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募集</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期間</a:t>
                      </a: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令和５年</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日（月）から令和６年１月</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19</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日</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（金）</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まで</a:t>
                      </a: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403410976"/>
                  </a:ext>
                </a:extLst>
              </a:tr>
              <a:tr h="1426634">
                <a:tc>
                  <a:txBody>
                    <a:bodyPr/>
                    <a:lstStyle/>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スケジュール</a:t>
                      </a: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（予定）</a:t>
                      </a:r>
                      <a:endParaRPr lang="en-US" altLang="ja-JP" sz="10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（１）掲載店舗募集（</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～令和６年１月</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19</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日</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（金））</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（２）料理とお酒のセットメニューの考案（</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～令和６年１月</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31</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日（水）</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セットメニューが決まり次第、日程調整の上、事務局職員が写真撮影</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に店舗へお伺いします。</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（３）リーフレットの作成（</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～令和</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年３月</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22</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日（金））</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（４）リーフレットの配布（</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令和６年４月</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１日</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（月）～９月</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日（月）</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上記スケジュールは変更になる可能性があります。</a:t>
                      </a:r>
                      <a:endParaRPr lang="ja-JP" altLang="en-US" sz="1200" b="1" i="0" u="sng"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896968">
                <a:tc>
                  <a:txBody>
                    <a:bodyPr/>
                    <a:lstStyle/>
                    <a:p>
                      <a:pPr marL="0" marR="0" lvl="0" indent="0" algn="ctr" defTabSz="755934"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応募方法</a:t>
                      </a: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応募用紙に必要事項を記入し、直接持参、電話、</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FAX</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またはメールにて</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ご応募ください。</a:t>
                      </a:r>
                      <a:b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応募書類は返却いたしませんので、あらかじめご了承ください。</a:t>
                      </a:r>
                      <a:b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応募いただいた個人情報は当事業の目的以外には使用いたしません。</a:t>
                      </a: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61003900"/>
                  </a:ext>
                </a:extLst>
              </a:tr>
              <a:tr h="592117">
                <a:tc>
                  <a:txBody>
                    <a:bodyPr/>
                    <a:lstStyle/>
                    <a:p>
                      <a:pPr algn="ctr"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その他</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参考までに、</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令和５年度下期</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の「極上のはしご酒」リーフレットのデータ　</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をご覧ください。</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377" marR="4377" marT="43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748343050"/>
              </p:ext>
            </p:extLst>
          </p:nvPr>
        </p:nvGraphicFramePr>
        <p:xfrm>
          <a:off x="581025" y="5352640"/>
          <a:ext cx="6324601" cy="5001643"/>
        </p:xfrm>
        <a:graphic>
          <a:graphicData uri="http://schemas.openxmlformats.org/drawingml/2006/table">
            <a:tbl>
              <a:tblPr/>
              <a:tblGrid>
                <a:gridCol w="1052299">
                  <a:extLst>
                    <a:ext uri="{9D8B030D-6E8A-4147-A177-3AD203B41FA5}">
                      <a16:colId xmlns:a16="http://schemas.microsoft.com/office/drawing/2014/main" xmlns="" val="20000"/>
                    </a:ext>
                  </a:extLst>
                </a:gridCol>
                <a:gridCol w="1046379">
                  <a:extLst>
                    <a:ext uri="{9D8B030D-6E8A-4147-A177-3AD203B41FA5}">
                      <a16:colId xmlns:a16="http://schemas.microsoft.com/office/drawing/2014/main" xmlns="" val="20001"/>
                    </a:ext>
                  </a:extLst>
                </a:gridCol>
                <a:gridCol w="709231">
                  <a:extLst>
                    <a:ext uri="{9D8B030D-6E8A-4147-A177-3AD203B41FA5}">
                      <a16:colId xmlns:a16="http://schemas.microsoft.com/office/drawing/2014/main" xmlns="" val="2998324325"/>
                    </a:ext>
                  </a:extLst>
                </a:gridCol>
                <a:gridCol w="35294">
                  <a:extLst>
                    <a:ext uri="{9D8B030D-6E8A-4147-A177-3AD203B41FA5}">
                      <a16:colId xmlns:a16="http://schemas.microsoft.com/office/drawing/2014/main" xmlns="" val="3350832237"/>
                    </a:ext>
                  </a:extLst>
                </a:gridCol>
                <a:gridCol w="362130">
                  <a:extLst>
                    <a:ext uri="{9D8B030D-6E8A-4147-A177-3AD203B41FA5}">
                      <a16:colId xmlns:a16="http://schemas.microsoft.com/office/drawing/2014/main" xmlns="" val="20003"/>
                    </a:ext>
                  </a:extLst>
                </a:gridCol>
                <a:gridCol w="288060">
                  <a:extLst>
                    <a:ext uri="{9D8B030D-6E8A-4147-A177-3AD203B41FA5}">
                      <a16:colId xmlns:a16="http://schemas.microsoft.com/office/drawing/2014/main" xmlns="" val="20004"/>
                    </a:ext>
                  </a:extLst>
                </a:gridCol>
                <a:gridCol w="707802">
                  <a:extLst>
                    <a:ext uri="{9D8B030D-6E8A-4147-A177-3AD203B41FA5}">
                      <a16:colId xmlns:a16="http://schemas.microsoft.com/office/drawing/2014/main" xmlns="" val="20005"/>
                    </a:ext>
                  </a:extLst>
                </a:gridCol>
                <a:gridCol w="707802">
                  <a:extLst>
                    <a:ext uri="{9D8B030D-6E8A-4147-A177-3AD203B41FA5}">
                      <a16:colId xmlns:a16="http://schemas.microsoft.com/office/drawing/2014/main" xmlns="" val="20006"/>
                    </a:ext>
                  </a:extLst>
                </a:gridCol>
                <a:gridCol w="707802">
                  <a:extLst>
                    <a:ext uri="{9D8B030D-6E8A-4147-A177-3AD203B41FA5}">
                      <a16:colId xmlns:a16="http://schemas.microsoft.com/office/drawing/2014/main" xmlns="" val="20007"/>
                    </a:ext>
                  </a:extLst>
                </a:gridCol>
                <a:gridCol w="582470">
                  <a:extLst>
                    <a:ext uri="{9D8B030D-6E8A-4147-A177-3AD203B41FA5}">
                      <a16:colId xmlns:a16="http://schemas.microsoft.com/office/drawing/2014/main" xmlns="" val="20008"/>
                    </a:ext>
                  </a:extLst>
                </a:gridCol>
                <a:gridCol w="125332">
                  <a:extLst>
                    <a:ext uri="{9D8B030D-6E8A-4147-A177-3AD203B41FA5}">
                      <a16:colId xmlns:a16="http://schemas.microsoft.com/office/drawing/2014/main" xmlns="" val="2620133213"/>
                    </a:ext>
                  </a:extLst>
                </a:gridCol>
              </a:tblGrid>
              <a:tr h="389510">
                <a:tc gridSpan="2">
                  <a:txBody>
                    <a:bodyPr/>
                    <a:lstStyle/>
                    <a:p>
                      <a:pPr algn="l" fontAlgn="ctr"/>
                      <a:r>
                        <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rPr>
                        <a:t>〇応募用紙</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xmlns="" val="10000"/>
                  </a:ext>
                </a:extLst>
              </a:tr>
              <a:tr h="536319">
                <a:tc rowSpan="3">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店舗概要</a:t>
                      </a: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店舗名</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9">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536319">
                <a:tc vMerge="1">
                  <a:txBody>
                    <a:bodyPr/>
                    <a:lstStyle/>
                    <a:p>
                      <a:endParaRPr kumimoji="1" lang="ja-JP" altLang="en-US"/>
                    </a:p>
                  </a:txBody>
                  <a:tcPr/>
                </a:tc>
                <a:tc>
                  <a:txBody>
                    <a:bodyPr/>
                    <a:lstStyle/>
                    <a:p>
                      <a:pPr algn="ctr"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担当者名</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9">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2"/>
                  </a:ext>
                </a:extLst>
              </a:tr>
              <a:tr h="1953721">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所在地等</a:t>
                      </a: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9">
                  <a:txBody>
                    <a:bodyPr/>
                    <a:lstStyle/>
                    <a:p>
                      <a:pPr algn="l" fontAlgn="t"/>
                      <a:endParaRPr lang="en-US" altLang="zh-TW"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zh-TW"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住所</a:t>
                      </a:r>
                      <a:r>
                        <a:rPr lang="zh-TW"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会津若松市</a:t>
                      </a:r>
                      <a:endParaRPr lang="en-US" altLang="zh-TW"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endParaRPr lang="en-US" altLang="zh-TW"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（電話</a:t>
                      </a:r>
                      <a:r>
                        <a:rPr lang="zh-TW"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zh-TW"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endParaRPr lang="en-US" altLang="zh-TW"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（ＦＡＸ番号</a:t>
                      </a:r>
                      <a:r>
                        <a:rPr lang="zh-TW"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endParaRPr lang="zh-TW"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3"/>
                  </a:ext>
                </a:extLst>
              </a:tr>
              <a:tr h="536319">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提供料理・</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サービス内容</a:t>
                      </a: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0">
                  <a:txBody>
                    <a:bodyPr/>
                    <a:lstStyle/>
                    <a:p>
                      <a:pPr algn="ctr" fontAlgn="ct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7"/>
                  </a:ext>
                </a:extLst>
              </a:tr>
              <a:tr h="321362">
                <a:tc gridSpan="11">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■応募先</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会津若松市ナイトタイムエコノミー推進協議会（</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事務局／会津若松市</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観光課）</a:t>
                      </a:r>
                    </a:p>
                  </a:txBody>
                  <a:tcPr marL="4947" marR="4947" marT="494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8"/>
                  </a:ext>
                </a:extLst>
              </a:tr>
              <a:tr h="203414">
                <a:tc gridSpan="3">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965-8601</a:t>
                      </a:r>
                    </a:p>
                  </a:txBody>
                  <a:tcPr marL="4947" marR="4947" marT="4947"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tc gridSpan="2">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tc hMerge="1">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a:noFill/>
                    </a:lnL>
                    <a:lnR>
                      <a:noFill/>
                    </a:lnR>
                    <a:lnT>
                      <a:noFill/>
                    </a:lnT>
                    <a:lnB>
                      <a:noFill/>
                    </a:lnB>
                    <a:solidFill>
                      <a:srgbClr val="FFFFFF"/>
                    </a:solidFill>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extLst>
                  <a:ext uri="{0D108BD9-81ED-4DB2-BD59-A6C34878D82A}">
                    <a16:rowId xmlns:a16="http://schemas.microsoft.com/office/drawing/2014/main" xmlns="" val="10009"/>
                  </a:ext>
                </a:extLst>
              </a:tr>
              <a:tr h="206555">
                <a:tc gridSpan="10">
                  <a:txBody>
                    <a:bodyPr/>
                    <a:lstStyle/>
                    <a:p>
                      <a:pPr marL="0" marR="0" lvl="0" indent="0" algn="l" defTabSz="755934"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福島県会津若松市東栄町３番</a:t>
                      </a: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46</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号　</a:t>
                      </a:r>
                      <a:r>
                        <a:rPr lang="en-US" sz="12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tel</a:t>
                      </a:r>
                      <a:r>
                        <a:rPr 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0242-39-1251 </a:t>
                      </a:r>
                      <a:r>
                        <a:rPr 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fax:</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0242-39-1433</a:t>
                      </a:r>
                    </a:p>
                  </a:txBody>
                  <a:tcPr marL="4947" marR="4947" marT="4947"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a:noFill/>
                    </a:lnL>
                    <a:lnR>
                      <a:noFill/>
                    </a:lnR>
                    <a:lnT>
                      <a:noFill/>
                    </a:lnT>
                    <a:lnB>
                      <a:noFill/>
                    </a:lnB>
                    <a:solidFill>
                      <a:srgbClr val="FFFFFF"/>
                    </a:solidFill>
                  </a:tcPr>
                </a:tc>
                <a:tc>
                  <a:txBody>
                    <a:bodyPr/>
                    <a:lstStyle/>
                    <a:p>
                      <a:pPr algn="l"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extLst>
                  <a:ext uri="{0D108BD9-81ED-4DB2-BD59-A6C34878D82A}">
                    <a16:rowId xmlns:a16="http://schemas.microsoft.com/office/drawing/2014/main" xmlns="" val="10010"/>
                  </a:ext>
                </a:extLst>
              </a:tr>
              <a:tr h="203414">
                <a:tc gridSpan="8">
                  <a:txBody>
                    <a:bodyPr/>
                    <a:lstStyle/>
                    <a:p>
                      <a:pPr algn="l" fontAlgn="ctr"/>
                      <a:r>
                        <a:rPr 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E-mail: </a:t>
                      </a:r>
                      <a:r>
                        <a:rPr 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kanko@tw.city.aizuwakamatsu.fukushima.jp</a:t>
                      </a:r>
                      <a:endParaRPr 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a:noFill/>
                    </a:lnL>
                    <a:lnR>
                      <a:noFill/>
                    </a:lnR>
                    <a:lnT>
                      <a:noFill/>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tc hMerge="1">
                  <a:txBody>
                    <a:bodyPr/>
                    <a:lstStyle/>
                    <a:p>
                      <a:pPr algn="l" fontAlgn="ct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4947" marR="4947" marT="4947" marB="0" anchor="ctr">
                    <a:lnL>
                      <a:noFill/>
                    </a:lnL>
                    <a:lnR>
                      <a:noFill/>
                    </a:lnR>
                    <a:lnT>
                      <a:noFill/>
                    </a:lnT>
                    <a:lnB>
                      <a:noFill/>
                    </a:lnB>
                    <a:solidFill>
                      <a:srgbClr val="FFFFFF"/>
                    </a:solidFill>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p>
                  </a:txBody>
                  <a:tcPr marL="4947" marR="4947" marT="4947" marB="0" anchor="ctr">
                    <a:lnL>
                      <a:noFill/>
                    </a:lnL>
                    <a:lnR>
                      <a:noFill/>
                    </a:lnR>
                    <a:lnT>
                      <a:noFill/>
                    </a:lnT>
                    <a:lnB>
                      <a:noFill/>
                    </a:lnB>
                    <a:solidFill>
                      <a:srgbClr val="FF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6405911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157</Words>
  <Application>Microsoft Office PowerPoint</Application>
  <PresentationFormat>ユーザー設定</PresentationFormat>
  <Paragraphs>85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HGS創英角ｺﾞｼｯｸUB</vt:lpstr>
      <vt:lpstr>HG丸ｺﾞｼｯｸM-PRO</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三宅　晃司</dc:creator>
  <cp:lastModifiedBy>極上の会津</cp:lastModifiedBy>
  <cp:revision>62</cp:revision>
  <cp:lastPrinted>2018-07-03T08:13:48Z</cp:lastPrinted>
  <dcterms:modified xsi:type="dcterms:W3CDTF">2023-11-17T00:26:23Z</dcterms:modified>
</cp:coreProperties>
</file>